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9" r:id="rId3"/>
    <p:sldId id="272" r:id="rId4"/>
    <p:sldId id="260" r:id="rId5"/>
    <p:sldId id="261" r:id="rId6"/>
    <p:sldId id="264" r:id="rId7"/>
    <p:sldId id="276" r:id="rId8"/>
    <p:sldId id="278" r:id="rId9"/>
    <p:sldId id="280" r:id="rId10"/>
    <p:sldId id="270" r:id="rId11"/>
    <p:sldId id="267" r:id="rId12"/>
    <p:sldId id="274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0C990F-CEF1-495F-979E-77B8A8E433FA}" type="datetimeFigureOut">
              <a:rPr lang="en-US"/>
              <a:pPr>
                <a:defRPr/>
              </a:pPr>
              <a:t>7/5/2022</a:t>
            </a:fld>
            <a:endParaRPr lang="en-US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AA16BE-AF4A-477D-AE04-B020ECB7B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58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E71DF-7916-41B0-A58B-7E4DA55672AB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4586C-A76D-4EF5-8A64-FDA0674B3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4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4586C-A76D-4EF5-8A64-FDA0674B31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8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823" y="3358661"/>
            <a:ext cx="8282354" cy="220687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666401"/>
            <a:ext cx="6858000" cy="90890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85" y="246185"/>
            <a:ext cx="3332834" cy="18112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15862" y="1714500"/>
            <a:ext cx="5081953" cy="465113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185" y="2057399"/>
            <a:ext cx="3332834" cy="43082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08" y="290147"/>
            <a:ext cx="7306409" cy="14005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808" y="1825625"/>
            <a:ext cx="8739554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14299" y="135047"/>
            <a:ext cx="815047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Picture Placeholder 4">
            <a:extLst/>
          </p:cNvPr>
          <p:cNvSpPr>
            <a:spLocks noGrp="1"/>
          </p:cNvSpPr>
          <p:nvPr>
            <p:ph type="pic" sz="quarter" idx="11"/>
          </p:nvPr>
        </p:nvSpPr>
        <p:spPr>
          <a:xfrm>
            <a:off x="114300" y="1624312"/>
            <a:ext cx="2527300" cy="185578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Picture Placeholder 4">
            <a:extLst/>
          </p:cNvPr>
          <p:cNvSpPr>
            <a:spLocks noGrp="1"/>
          </p:cNvSpPr>
          <p:nvPr>
            <p:ph type="pic" sz="quarter" idx="12"/>
          </p:nvPr>
        </p:nvSpPr>
        <p:spPr>
          <a:xfrm>
            <a:off x="2991826" y="1622047"/>
            <a:ext cx="2527300" cy="185578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Picture Placeholder 4">
            <a:extLst/>
          </p:cNvPr>
          <p:cNvSpPr>
            <a:spLocks noGrp="1"/>
          </p:cNvSpPr>
          <p:nvPr>
            <p:ph type="pic" sz="quarter" idx="13"/>
          </p:nvPr>
        </p:nvSpPr>
        <p:spPr>
          <a:xfrm>
            <a:off x="5737469" y="1624312"/>
            <a:ext cx="2527300" cy="1855788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Text Placeholder 8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114300" y="3768948"/>
            <a:ext cx="8853854" cy="2508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2">
            <a:extLst/>
          </p:cNvPr>
          <p:cNvSpPr>
            <a:spLocks noGrp="1"/>
          </p:cNvSpPr>
          <p:nvPr>
            <p:ph type="sldNum" sz="quarter" idx="15"/>
          </p:nvPr>
        </p:nvSpPr>
        <p:spPr>
          <a:xfrm>
            <a:off x="6791325" y="6357938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E27B2E-E6A5-4E50-A937-6CE79C143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44" y="182568"/>
            <a:ext cx="809331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243" y="1733547"/>
            <a:ext cx="8093318" cy="47463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08" y="1736731"/>
            <a:ext cx="808013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809" y="4722818"/>
            <a:ext cx="876592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43" y="206869"/>
            <a:ext cx="807573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242" y="1768720"/>
            <a:ext cx="4057649" cy="47200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342" y="1768719"/>
            <a:ext cx="3846634" cy="47200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32" y="176339"/>
            <a:ext cx="8109714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433" y="1681163"/>
            <a:ext cx="4153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433" y="2505075"/>
            <a:ext cx="4153175" cy="40012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34608" y="1681163"/>
            <a:ext cx="400929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34607" y="2505075"/>
            <a:ext cx="3982915" cy="40012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1" y="219809"/>
            <a:ext cx="8044961" cy="14708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7392"/>
            <a:ext cx="3648808" cy="18200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6876" y="237392"/>
            <a:ext cx="4255477" cy="6172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057400"/>
            <a:ext cx="3648808" cy="435219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3675" y="219075"/>
            <a:ext cx="797401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3675" y="1825625"/>
            <a:ext cx="797401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hemindassn2019@gmail.com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6802501" y="5961888"/>
            <a:ext cx="2341499" cy="575754"/>
          </a:xfrm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2022</a:t>
            </a:r>
            <a:endParaRPr lang="en-US" sz="1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3979" y="5281419"/>
            <a:ext cx="8093318" cy="570741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	Industry Oriented Knowledge Programme</a:t>
            </a: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5A970E8F-298F-4541-989B-B7DD7557B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" y="2343428"/>
            <a:ext cx="2605105" cy="1780515"/>
          </a:xfrm>
          <a:prstGeom prst="rect">
            <a:avLst/>
          </a:prstGeom>
          <a:noFill/>
          <a:ln w="254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4787017-35D9-4B9E-95D6-1F34DF903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51" y="2373894"/>
            <a:ext cx="2506317" cy="1658610"/>
          </a:xfrm>
          <a:prstGeom prst="rect">
            <a:avLst/>
          </a:prstGeom>
          <a:noFill/>
          <a:ln w="254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0ADE2F-29CA-47E2-9A92-115B8F54A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84954">
            <a:off x="2365971" y="3106562"/>
            <a:ext cx="3465754" cy="776442"/>
          </a:xfrm>
          <a:prstGeom prst="rect">
            <a:avLst/>
          </a:prstGeom>
        </p:spPr>
      </p:pic>
      <p:sp>
        <p:nvSpPr>
          <p:cNvPr id="9" name="Title 5"/>
          <p:cNvSpPr txBox="1">
            <a:spLocks/>
          </p:cNvSpPr>
          <p:nvPr/>
        </p:nvSpPr>
        <p:spPr bwMode="auto">
          <a:xfrm>
            <a:off x="618109" y="289560"/>
            <a:ext cx="8093075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CHEM SKILL DEVELOPMENT CENTRE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Covered ~ 200  Fresh Engineers in 5 batches since Sep 2021</a:t>
            </a:r>
          </a:p>
          <a:p>
            <a:endParaRPr lang="en-US" dirty="0" smtClean="0"/>
          </a:p>
          <a:p>
            <a:r>
              <a:rPr lang="en-US" dirty="0" smtClean="0"/>
              <a:t>Separate Training Programs covering 70 already Employed Engineers in the Chemical Industries  with additional knowledge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44475" y="549753"/>
            <a:ext cx="5622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CSDC </a:t>
            </a:r>
            <a:r>
              <a:rPr lang="en-US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 DONE SO FAR</a:t>
            </a:r>
            <a:endParaRPr lang="en-IN" sz="2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80975" y="182563"/>
            <a:ext cx="8093075" cy="1325562"/>
          </a:xfrm>
        </p:spPr>
        <p:txBody>
          <a:bodyPr/>
          <a:lstStyle/>
          <a:p>
            <a:r>
              <a:rPr lang="en-US" dirty="0" smtClean="0"/>
              <a:t>Feedback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80975" y="1733550"/>
            <a:ext cx="8093075" cy="47466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Feedback from participants after each session is positive endorsing the programme content</a:t>
            </a:r>
          </a:p>
          <a:p>
            <a:endParaRPr lang="en-US" dirty="0" smtClean="0"/>
          </a:p>
          <a:p>
            <a:r>
              <a:rPr lang="en-US" dirty="0" smtClean="0"/>
              <a:t>Feedback from those employed after CSDC training has confirmed </a:t>
            </a:r>
          </a:p>
          <a:p>
            <a:pPr lvl="1"/>
            <a:r>
              <a:rPr lang="en-US" dirty="0" smtClean="0"/>
              <a:t>Better performance during interview</a:t>
            </a:r>
          </a:p>
          <a:p>
            <a:pPr lvl="1"/>
            <a:r>
              <a:rPr lang="en-US" dirty="0" smtClean="0"/>
              <a:t>Better positioning among the team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80975" y="182563"/>
            <a:ext cx="8093075" cy="1325562"/>
          </a:xfrm>
        </p:spPr>
        <p:txBody>
          <a:bodyPr/>
          <a:lstStyle/>
          <a:p>
            <a:r>
              <a:rPr lang="en-US" dirty="0"/>
              <a:t>In the Horizon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80975" y="2340076"/>
            <a:ext cx="8093075" cy="3795548"/>
          </a:xfrm>
        </p:spPr>
        <p:txBody>
          <a:bodyPr/>
          <a:lstStyle/>
          <a:p>
            <a:r>
              <a:rPr lang="en-US" dirty="0" err="1"/>
              <a:t>Programmes</a:t>
            </a:r>
            <a:r>
              <a:rPr lang="en-US" dirty="0"/>
              <a:t> for </a:t>
            </a:r>
            <a:r>
              <a:rPr lang="en-US" dirty="0" err="1"/>
              <a:t>Chem</a:t>
            </a:r>
            <a:r>
              <a:rPr lang="en-US" dirty="0"/>
              <a:t> Technology diploma Students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 err="1"/>
              <a:t>Programmes</a:t>
            </a:r>
            <a:r>
              <a:rPr lang="en-US" dirty="0"/>
              <a:t> for Non-Chemical Engineers aspiring to join chemical </a:t>
            </a:r>
            <a:r>
              <a:rPr lang="en-US" dirty="0" smtClean="0"/>
              <a:t>industry</a:t>
            </a:r>
          </a:p>
          <a:p>
            <a:endParaRPr lang="en-US" dirty="0" smtClean="0"/>
          </a:p>
          <a:p>
            <a:r>
              <a:rPr lang="en-US" dirty="0" smtClean="0"/>
              <a:t>Programme on Quality and Analytical Courses for Science Stream Students</a:t>
            </a:r>
          </a:p>
          <a:p>
            <a:endParaRPr lang="en-US" dirty="0"/>
          </a:p>
        </p:txBody>
      </p:sp>
      <p:pic>
        <p:nvPicPr>
          <p:cNvPr id="2050" name="Picture 2" descr="We need to plan for the future › Analysis and Opinion (ABC Science)">
            <a:extLst>
              <a:ext uri="{FF2B5EF4-FFF2-40B4-BE49-F238E27FC236}">
                <a16:creationId xmlns:a16="http://schemas.microsoft.com/office/drawing/2014/main" xmlns="" id="{51613583-E438-9669-71DF-E9E3C9704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81" y="377825"/>
            <a:ext cx="27146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1511BC-F44C-400C-8B3D-C3153B2E3A60}"/>
              </a:ext>
            </a:extLst>
          </p:cNvPr>
          <p:cNvSpPr txBox="1"/>
          <p:nvPr/>
        </p:nvSpPr>
        <p:spPr>
          <a:xfrm>
            <a:off x="380720" y="1341039"/>
            <a:ext cx="76320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CSDC </a:t>
            </a:r>
            <a:r>
              <a:rPr lang="en-IN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well positioned for transforming the students </a:t>
            </a:r>
            <a:r>
              <a:rPr lang="en-IN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</a:p>
          <a:p>
            <a:endParaRPr lang="en-IN" sz="2000" b="1" dirty="0" smtClean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 </a:t>
            </a:r>
            <a:r>
              <a:rPr lang="en-IN" sz="20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Industry </a:t>
            </a:r>
            <a:endParaRPr lang="en-IN" sz="2000" b="1" dirty="0" smtClean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000" b="1" dirty="0" smtClean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0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Judicious blend of lectures and in-plant training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IN" sz="20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000" dirty="0"/>
          </a:p>
          <a:p>
            <a:endParaRPr lang="en-IN" dirty="0"/>
          </a:p>
          <a:p>
            <a:r>
              <a:rPr lang="en-IN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B6D5B7-96EF-47C7-BE73-9048C188D30F}"/>
              </a:ext>
            </a:extLst>
          </p:cNvPr>
          <p:cNvSpPr txBox="1"/>
          <p:nvPr/>
        </p:nvSpPr>
        <p:spPr>
          <a:xfrm>
            <a:off x="201613" y="5320153"/>
            <a:ext cx="4115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chemindassn2019@gmail.com</a:t>
            </a:r>
            <a:endParaRPr lang="en-IN" sz="24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D7F2A7C-03BF-40F0-9C7D-A0FE04FD8EAB}"/>
              </a:ext>
            </a:extLst>
          </p:cNvPr>
          <p:cNvSpPr txBox="1"/>
          <p:nvPr/>
        </p:nvSpPr>
        <p:spPr>
          <a:xfrm>
            <a:off x="4352124" y="4821395"/>
            <a:ext cx="3549492" cy="907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Ph. No.+91 44-24420579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Sun" panose="02010600030101010101" pitchFamily="2" charset="-122"/>
              </a:rPr>
              <a:t>Mobile: +91 98846 42787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SimSun" panose="02010600030101010101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732" y="4707374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/>
              <a:t>For enrolling , please contact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8991" y="2752027"/>
            <a:ext cx="8093075" cy="1325562"/>
          </a:xfrm>
        </p:spPr>
        <p:txBody>
          <a:bodyPr/>
          <a:lstStyle/>
          <a:p>
            <a:pPr algn="ctr"/>
            <a:endParaRPr lang="en-US" dirty="0" smtClean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096FF2-E52A-5250-229C-C86E4C120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31" y="1374539"/>
            <a:ext cx="6581602" cy="3846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6"/>
          <p:cNvSpPr>
            <a:spLocks noGrp="1"/>
          </p:cNvSpPr>
          <p:nvPr>
            <p:ph idx="1"/>
          </p:nvPr>
        </p:nvSpPr>
        <p:spPr>
          <a:xfrm>
            <a:off x="290703" y="1399032"/>
            <a:ext cx="8093075" cy="4300051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IN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Initiative promoted by 3 Industry Associations </a:t>
            </a:r>
          </a:p>
          <a:p>
            <a:pPr algn="just">
              <a:buNone/>
            </a:pPr>
            <a:endParaRPr lang="en-IN" sz="2400" b="1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IN" sz="2400" b="1" dirty="0" smtClean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Chemical Industries Association (CIA) </a:t>
            </a:r>
          </a:p>
          <a:p>
            <a:pPr algn="ctr"/>
            <a:endParaRPr lang="en-IN" sz="2400" b="1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IN" sz="2400" b="1" dirty="0" smtClean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Indian Chemical Council (ICC) and </a:t>
            </a:r>
          </a:p>
          <a:p>
            <a:pPr algn="ctr"/>
            <a:endParaRPr lang="en-IN" sz="2400" b="1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IN" sz="2400" b="1" dirty="0" err="1" smtClean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Manali</a:t>
            </a:r>
            <a:r>
              <a:rPr lang="en-IN" sz="2400" b="1" dirty="0" smtClean="0">
                <a:solidFill>
                  <a:srgbClr val="00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Industries Association (MIA)</a:t>
            </a:r>
          </a:p>
          <a:p>
            <a:pPr marL="0" indent="0" algn="just"/>
            <a:endParaRPr lang="en-IN" sz="2400" b="1" dirty="0" smtClean="0">
              <a:solidFill>
                <a:srgbClr val="00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To Bridge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 and Practice 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179576"/>
            <a:ext cx="8293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 SKILL DEVELOPMENT CENTRE (CSDC)</a:t>
            </a: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80975" y="1733550"/>
            <a:ext cx="8093075" cy="47466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014503-4182-40DA-873B-CF410C1C8002}"/>
              </a:ext>
            </a:extLst>
          </p:cNvPr>
          <p:cNvSpPr txBox="1"/>
          <p:nvPr/>
        </p:nvSpPr>
        <p:spPr>
          <a:xfrm>
            <a:off x="414590" y="1188720"/>
            <a:ext cx="780586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Students to be more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employable 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US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practical knowledge to the students </a:t>
            </a:r>
          </a:p>
          <a:p>
            <a:pPr marL="342900" indent="-342900"/>
            <a:endParaRPr lang="en-US" sz="20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confidence and to be competitive</a:t>
            </a:r>
          </a:p>
          <a:p>
            <a:pPr marL="342900" indent="-342900"/>
            <a:endParaRPr lang="en-US" sz="20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Industry and the practices</a:t>
            </a:r>
            <a:endParaRPr lang="en-US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understand </a:t>
            </a: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expectations from </a:t>
            </a: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Industry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impress about safe practices and social obligations such as environmental compliance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develop students to become world class engineers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US" sz="20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US" sz="20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  <a:tabLst>
                <a:tab pos="9863138" algn="l"/>
              </a:tabLst>
            </a:pPr>
            <a:endParaRPr lang="en-IN" sz="2000" dirty="0"/>
          </a:p>
        </p:txBody>
      </p:sp>
      <p:sp>
        <p:nvSpPr>
          <p:cNvPr id="6" name="Rectangle 5"/>
          <p:cNvSpPr/>
          <p:nvPr/>
        </p:nvSpPr>
        <p:spPr>
          <a:xfrm>
            <a:off x="3101532" y="290822"/>
            <a:ext cx="3354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CSDC OBJECTIVES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147CA6-BF55-4897-88D1-BE706D5EC398}"/>
              </a:ext>
            </a:extLst>
          </p:cNvPr>
          <p:cNvSpPr txBox="1"/>
          <p:nvPr/>
        </p:nvSpPr>
        <p:spPr>
          <a:xfrm>
            <a:off x="155449" y="1882086"/>
            <a:ext cx="39684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programme is designed to   </a:t>
            </a:r>
            <a:endParaRPr lang="en-US" sz="2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Compliment Theoretical Knowledge with Practical Applications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Impart Additional Knowledge and Skills not part of Academic Curriculum </a:t>
            </a:r>
            <a:endParaRPr lang="en-IN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4834ED-C878-4F5A-989B-7DC0805CF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540" y="1932176"/>
            <a:ext cx="3480444" cy="2914144"/>
          </a:xfrm>
          <a:prstGeom prst="rect">
            <a:avLst/>
          </a:prstGeom>
          <a:solidFill>
            <a:srgbClr val="002060"/>
          </a:solidFill>
          <a:ln w="254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2383220" y="446270"/>
            <a:ext cx="4877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and APPROACH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BCBD4A-AC0E-4B32-B068-03C3A9D35226}"/>
              </a:ext>
            </a:extLst>
          </p:cNvPr>
          <p:cNvSpPr txBox="1"/>
          <p:nvPr/>
        </p:nvSpPr>
        <p:spPr>
          <a:xfrm>
            <a:off x="351105" y="1234440"/>
            <a:ext cx="4248327" cy="1323439"/>
          </a:xfrm>
          <a:prstGeom prst="rect">
            <a:avLst/>
          </a:prstGeom>
          <a:noFill/>
          <a:ln w="1905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CLASSES</a:t>
            </a:r>
          </a:p>
          <a:p>
            <a:endParaRPr lang="en-US" sz="1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Weeks programme</a:t>
            </a:r>
          </a:p>
          <a:p>
            <a:endParaRPr lang="en-US" sz="1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day : 3 topics </a:t>
            </a:r>
            <a:r>
              <a:rPr lang="en-US" sz="1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Minutes each</a:t>
            </a:r>
            <a:endParaRPr lang="en-IN" sz="1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5428A8-0D63-4785-AD14-D35A6BE1C8E2}"/>
              </a:ext>
            </a:extLst>
          </p:cNvPr>
          <p:cNvSpPr txBox="1"/>
          <p:nvPr/>
        </p:nvSpPr>
        <p:spPr>
          <a:xfrm>
            <a:off x="342754" y="4718398"/>
            <a:ext cx="4484054" cy="584775"/>
          </a:xfrm>
          <a:prstGeom prst="rect">
            <a:avLst/>
          </a:prstGeom>
          <a:noFill/>
          <a:ln w="2540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IN" sz="1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Training in a </a:t>
            </a:r>
            <a:r>
              <a:rPr lang="en-IN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Plant</a:t>
            </a:r>
          </a:p>
          <a:p>
            <a:r>
              <a:rPr lang="en-IN" sz="16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Ten Days </a:t>
            </a:r>
            <a:endParaRPr lang="en-IN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online classes, tech tips online classes, how to use smartphone for education, tips for students taking online classes ">
            <a:extLst>
              <a:ext uri="{FF2B5EF4-FFF2-40B4-BE49-F238E27FC236}">
                <a16:creationId xmlns:a16="http://schemas.microsoft.com/office/drawing/2014/main" xmlns="" id="{4E9130B2-1D1F-4129-B8A8-7C4715752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146" y="1229360"/>
            <a:ext cx="2699218" cy="13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43,539 Chemical Plant Stock Photos, Pictures &amp;amp; Royalty-Free Images - iStock">
            <a:extLst>
              <a:ext uri="{FF2B5EF4-FFF2-40B4-BE49-F238E27FC236}">
                <a16:creationId xmlns:a16="http://schemas.microsoft.com/office/drawing/2014/main" xmlns="" id="{C5262ADB-C5A7-4EE3-ABD0-3B13E4ED5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96" y="4449452"/>
            <a:ext cx="2725623" cy="150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AutoShape 2" descr="Our Faculty - IMS Career Ma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Our Faculty - IMS Career Ma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Our Faculty - IMS Career Ma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BCBD4A-AC0E-4B32-B068-03C3A9D35226}"/>
              </a:ext>
            </a:extLst>
          </p:cNvPr>
          <p:cNvSpPr txBox="1"/>
          <p:nvPr/>
        </p:nvSpPr>
        <p:spPr>
          <a:xfrm>
            <a:off x="311481" y="3307080"/>
            <a:ext cx="4489119" cy="597408"/>
          </a:xfrm>
          <a:prstGeom prst="rect">
            <a:avLst/>
          </a:prstGeom>
          <a:noFill/>
          <a:ln w="1905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By Faculty team with decades of Industry experience</a:t>
            </a:r>
            <a:endParaRPr lang="en-IN" sz="16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faculty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5047" y="2660904"/>
            <a:ext cx="2889592" cy="1572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339077" y="418838"/>
            <a:ext cx="2691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80975" y="1733550"/>
            <a:ext cx="8093075" cy="474662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 descr="Your differentiator must be true: Really? - Construction Marketing Ideas">
            <a:extLst>
              <a:ext uri="{FF2B5EF4-FFF2-40B4-BE49-F238E27FC236}">
                <a16:creationId xmlns:a16="http://schemas.microsoft.com/office/drawing/2014/main" xmlns="" id="{03C3E80B-B496-4881-99FC-074E3C22C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19">
            <a:off x="4538927" y="2012474"/>
            <a:ext cx="3545007" cy="265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A94EF3E8-E2E0-4536-B0ED-9DB4CAD88FA8}"/>
              </a:ext>
            </a:extLst>
          </p:cNvPr>
          <p:cNvSpPr/>
          <p:nvPr/>
        </p:nvSpPr>
        <p:spPr>
          <a:xfrm>
            <a:off x="176576" y="3941338"/>
            <a:ext cx="4513957" cy="1771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First of its kind in the Indian Chemical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I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ndustry</a:t>
            </a:r>
            <a:r>
              <a:rPr lang="en-IN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IN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94EF3E8-E2E0-4536-B0ED-9DB4CAD88FA8}"/>
              </a:ext>
            </a:extLst>
          </p:cNvPr>
          <p:cNvSpPr/>
          <p:nvPr/>
        </p:nvSpPr>
        <p:spPr>
          <a:xfrm>
            <a:off x="110500" y="1733549"/>
            <a:ext cx="4707034" cy="1983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Only programme by Experienced 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I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aculty  from Chemical Industry</a:t>
            </a:r>
            <a:r>
              <a:rPr lang="en-IN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IN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4222" y="528566"/>
            <a:ext cx="4908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DIFFERENTIATORS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44" y="182568"/>
            <a:ext cx="8093318" cy="765699"/>
          </a:xfrm>
        </p:spPr>
        <p:txBody>
          <a:bodyPr/>
          <a:lstStyle/>
          <a:p>
            <a:pPr algn="ctr"/>
            <a:r>
              <a:rPr lang="en-US" dirty="0" smtClean="0"/>
              <a:t>Programme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244" y="1032932"/>
            <a:ext cx="4417156" cy="5596467"/>
          </a:xfrm>
        </p:spPr>
        <p:txBody>
          <a:bodyPr/>
          <a:lstStyle/>
          <a:p>
            <a:r>
              <a:rPr lang="en-US" sz="2400" dirty="0" smtClean="0"/>
              <a:t>Over view of chemical industry</a:t>
            </a:r>
          </a:p>
          <a:p>
            <a:r>
              <a:rPr lang="en-US" sz="2400" dirty="0" smtClean="0"/>
              <a:t>Life cycle of chemical Plant</a:t>
            </a:r>
          </a:p>
          <a:p>
            <a:r>
              <a:rPr lang="en-US" sz="2400" dirty="0" smtClean="0"/>
              <a:t>Plant Design:</a:t>
            </a:r>
          </a:p>
          <a:p>
            <a:pPr lvl="1"/>
            <a:r>
              <a:rPr lang="en-US" sz="2000" dirty="0" smtClean="0"/>
              <a:t>International Standards</a:t>
            </a:r>
          </a:p>
          <a:p>
            <a:pPr lvl="1"/>
            <a:r>
              <a:rPr lang="en-US" sz="2000" dirty="0" smtClean="0"/>
              <a:t>Momentum transfer</a:t>
            </a:r>
          </a:p>
          <a:p>
            <a:pPr lvl="1"/>
            <a:r>
              <a:rPr lang="en-US" sz="2000" dirty="0" smtClean="0"/>
              <a:t>Heat transfer</a:t>
            </a:r>
          </a:p>
          <a:p>
            <a:pPr lvl="1"/>
            <a:r>
              <a:rPr lang="en-US" sz="2000" dirty="0" smtClean="0"/>
              <a:t>Boilers &amp; Fired heaters</a:t>
            </a:r>
          </a:p>
          <a:p>
            <a:pPr lvl="1"/>
            <a:r>
              <a:rPr lang="en-US" sz="2000" dirty="0" smtClean="0"/>
              <a:t>Pressure vessels &amp; storage tanks</a:t>
            </a:r>
          </a:p>
          <a:p>
            <a:pPr lvl="1"/>
            <a:r>
              <a:rPr lang="en-US" sz="2000" dirty="0" smtClean="0"/>
              <a:t>Safety Aspects during designs stage </a:t>
            </a:r>
          </a:p>
          <a:p>
            <a:pPr lvl="1"/>
            <a:r>
              <a:rPr lang="en-US" sz="2000" dirty="0" smtClean="0"/>
              <a:t>Process drawings &amp; documents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92132" y="1032932"/>
            <a:ext cx="3225801" cy="526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dirty="0" smtClean="0"/>
              <a:t>Industrial utilities </a:t>
            </a:r>
          </a:p>
          <a:p>
            <a:pPr defTabSz="914400"/>
            <a:r>
              <a:rPr lang="en-US" sz="2000" dirty="0" smtClean="0"/>
              <a:t>Operational control practices</a:t>
            </a:r>
          </a:p>
          <a:p>
            <a:pPr defTabSz="914400"/>
            <a:r>
              <a:rPr lang="en-US" sz="2000" dirty="0" smtClean="0"/>
              <a:t>Operation of chemical Plants</a:t>
            </a:r>
          </a:p>
          <a:p>
            <a:pPr defTabSz="914400"/>
            <a:r>
              <a:rPr lang="en-US" sz="2000" dirty="0" smtClean="0"/>
              <a:t>Logistics</a:t>
            </a:r>
          </a:p>
          <a:p>
            <a:pPr defTabSz="914400"/>
            <a:r>
              <a:rPr lang="en-US" sz="2000" dirty="0" smtClean="0"/>
              <a:t>Technical services</a:t>
            </a:r>
          </a:p>
          <a:p>
            <a:pPr defTabSz="914400"/>
            <a:r>
              <a:rPr lang="en-US" sz="2000" dirty="0" smtClean="0"/>
              <a:t>Asset Integrity</a:t>
            </a:r>
          </a:p>
          <a:p>
            <a:pPr defTabSz="914400"/>
            <a:r>
              <a:rPr lang="en-US" sz="2000" dirty="0" smtClean="0"/>
              <a:t>Quality control lab</a:t>
            </a:r>
          </a:p>
          <a:p>
            <a:pPr defTabSz="914400"/>
            <a:r>
              <a:rPr lang="en-US" sz="2000" dirty="0" smtClean="0"/>
              <a:t>Process monitoring &amp; improvements</a:t>
            </a:r>
          </a:p>
          <a:p>
            <a:pPr defTabSz="914400"/>
            <a:r>
              <a:rPr lang="en-US" sz="2000" dirty="0" smtClean="0"/>
              <a:t>Safe practices in chemical Plant </a:t>
            </a:r>
          </a:p>
          <a:p>
            <a:pPr defTabSz="914400"/>
            <a:r>
              <a:rPr lang="en-US" sz="2000" dirty="0" smtClean="0"/>
              <a:t>Risk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74" y="895435"/>
            <a:ext cx="4489293" cy="5349239"/>
          </a:xfrm>
        </p:spPr>
        <p:txBody>
          <a:bodyPr/>
          <a:lstStyle/>
          <a:p>
            <a:r>
              <a:rPr lang="en-US" sz="2400" dirty="0" smtClean="0"/>
              <a:t>Spill control &amp; containment</a:t>
            </a:r>
          </a:p>
          <a:p>
            <a:r>
              <a:rPr lang="en-US" sz="2400" dirty="0" smtClean="0"/>
              <a:t>HAZOP &amp; SIL</a:t>
            </a:r>
          </a:p>
          <a:p>
            <a:r>
              <a:rPr lang="en-US" sz="2400" dirty="0" smtClean="0"/>
              <a:t>Simulation</a:t>
            </a:r>
          </a:p>
          <a:p>
            <a:r>
              <a:rPr lang="en-US" sz="2400" dirty="0" smtClean="0"/>
              <a:t>EIA &amp; QRA</a:t>
            </a:r>
          </a:p>
          <a:p>
            <a:r>
              <a:rPr lang="en-US" sz="2400" dirty="0" smtClean="0"/>
              <a:t>Pollution monitoring &amp; control</a:t>
            </a:r>
          </a:p>
          <a:p>
            <a:r>
              <a:rPr lang="en-US" sz="2400" dirty="0" smtClean="0"/>
              <a:t>Environmental regulations</a:t>
            </a:r>
          </a:p>
          <a:p>
            <a:r>
              <a:rPr lang="en-US" sz="2400" dirty="0" smtClean="0"/>
              <a:t>Project management</a:t>
            </a:r>
          </a:p>
          <a:p>
            <a:r>
              <a:rPr lang="en-US" sz="2400" dirty="0" smtClean="0"/>
              <a:t>Renewable energy</a:t>
            </a:r>
          </a:p>
          <a:p>
            <a:r>
              <a:rPr lang="en-US" sz="2400" dirty="0" smtClean="0"/>
              <a:t>Case studies &amp; problem solving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66733" y="776813"/>
            <a:ext cx="3454400" cy="586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dirty="0" smtClean="0"/>
              <a:t>Industry 4.0</a:t>
            </a:r>
          </a:p>
          <a:p>
            <a:pPr defTabSz="914400"/>
            <a:r>
              <a:rPr lang="en-US" sz="2400" dirty="0" smtClean="0"/>
              <a:t>Entrepreneurship </a:t>
            </a:r>
          </a:p>
          <a:p>
            <a:pPr defTabSz="914400"/>
            <a:r>
              <a:rPr lang="en-US" sz="2400" dirty="0" smtClean="0"/>
              <a:t>Economics of production</a:t>
            </a:r>
          </a:p>
          <a:p>
            <a:pPr defTabSz="914400"/>
            <a:r>
              <a:rPr lang="en-US" sz="2400" dirty="0" smtClean="0"/>
              <a:t>TPM &amp; responsible care</a:t>
            </a:r>
          </a:p>
          <a:p>
            <a:pPr defTabSz="914400"/>
            <a:r>
              <a:rPr lang="en-US" sz="2400" dirty="0" smtClean="0"/>
              <a:t>Corporate career challenges</a:t>
            </a:r>
          </a:p>
          <a:p>
            <a:pPr defTabSz="914400"/>
            <a:r>
              <a:rPr lang="en-US" sz="2400" dirty="0" smtClean="0"/>
              <a:t>Career path &amp; employment opportunities</a:t>
            </a:r>
          </a:p>
          <a:p>
            <a:pPr defTabSz="914400"/>
            <a:r>
              <a:rPr lang="en-US" sz="2400" dirty="0" smtClean="0"/>
              <a:t>College to corporate transformation</a:t>
            </a:r>
          </a:p>
          <a:p>
            <a:pPr defTabSz="914400">
              <a:buFont typeface="Arial" charset="0"/>
              <a:buNone/>
            </a:pPr>
            <a:endParaRPr lang="en-US" dirty="0" smtClean="0"/>
          </a:p>
          <a:p>
            <a:pPr defTabSz="914400"/>
            <a:endParaRPr lang="en-US" dirty="0" smtClean="0"/>
          </a:p>
          <a:p>
            <a:pPr defTabSz="9144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of Faculty </a:t>
            </a:r>
            <a:r>
              <a:rPr lang="en-US" dirty="0"/>
              <a:t>M</a:t>
            </a:r>
            <a:r>
              <a:rPr lang="en-US" dirty="0" smtClean="0"/>
              <a:t>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95" y="1495803"/>
            <a:ext cx="8093318" cy="4746384"/>
          </a:xfrm>
        </p:spPr>
        <p:txBody>
          <a:bodyPr/>
          <a:lstStyle/>
          <a:p>
            <a:r>
              <a:rPr lang="en-US" dirty="0" smtClean="0"/>
              <a:t>Decades of experience in</a:t>
            </a:r>
          </a:p>
          <a:p>
            <a:pPr lvl="1"/>
            <a:r>
              <a:rPr lang="en-US" dirty="0" smtClean="0"/>
              <a:t>Refining</a:t>
            </a:r>
          </a:p>
          <a:p>
            <a:pPr lvl="1"/>
            <a:r>
              <a:rPr lang="en-US" dirty="0" smtClean="0"/>
              <a:t>Petrochemicals</a:t>
            </a:r>
          </a:p>
          <a:p>
            <a:pPr lvl="1"/>
            <a:r>
              <a:rPr lang="en-US" dirty="0" smtClean="0"/>
              <a:t>Fertilizers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Consultancy</a:t>
            </a:r>
          </a:p>
          <a:p>
            <a:pPr lvl="1"/>
            <a:r>
              <a:rPr lang="en-US" dirty="0" smtClean="0"/>
              <a:t>Project management</a:t>
            </a:r>
          </a:p>
          <a:p>
            <a:pPr lvl="1"/>
            <a:r>
              <a:rPr lang="en-US" dirty="0" smtClean="0"/>
              <a:t>General management</a:t>
            </a:r>
          </a:p>
          <a:p>
            <a:pPr lvl="1"/>
            <a:r>
              <a:rPr lang="en-US" smtClean="0"/>
              <a:t>Energy management</a:t>
            </a:r>
            <a:endParaRPr lang="en-US" dirty="0" smtClean="0"/>
          </a:p>
          <a:p>
            <a:pPr lvl="1"/>
            <a:r>
              <a:rPr lang="en-US" dirty="0" smtClean="0"/>
              <a:t>Safety systems</a:t>
            </a:r>
          </a:p>
          <a:p>
            <a:pPr lvl="1"/>
            <a:r>
              <a:rPr lang="en-US" dirty="0" smtClean="0"/>
              <a:t>Environmental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dc ppt template n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" id="{56052B5F-0804-4F9C-8709-7AE288F949FE}" vid="{EA446136-F793-4257-996B-5082313DD1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csdc ppt template n1</Template>
  <TotalTime>739</TotalTime>
  <Words>452</Words>
  <Application>Microsoft Office PowerPoint</Application>
  <PresentationFormat>On-screen Show (4:3)</PresentationFormat>
  <Paragraphs>135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SimSun</vt:lpstr>
      <vt:lpstr>Arial</vt:lpstr>
      <vt:lpstr>Calibri</vt:lpstr>
      <vt:lpstr>Times New Roman</vt:lpstr>
      <vt:lpstr>Wingdings</vt:lpstr>
      <vt:lpstr>csdc ppt template n1</vt:lpstr>
      <vt:lpstr>June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Programme Content</vt:lpstr>
      <vt:lpstr>PowerPoint Presentation</vt:lpstr>
      <vt:lpstr>Profile of Faculty Members</vt:lpstr>
      <vt:lpstr>PowerPoint Presentation</vt:lpstr>
      <vt:lpstr>Feedback</vt:lpstr>
      <vt:lpstr>In the Horizon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VijaySamuel</dc:creator>
  <cp:lastModifiedBy>admin</cp:lastModifiedBy>
  <cp:revision>106</cp:revision>
  <dcterms:created xsi:type="dcterms:W3CDTF">2021-09-15T06:33:13Z</dcterms:created>
  <dcterms:modified xsi:type="dcterms:W3CDTF">2022-07-05T05:50:22Z</dcterms:modified>
</cp:coreProperties>
</file>